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uli Bold" panose="020B0604020202020204" charset="0"/>
      <p:regular r:id="rId25"/>
    </p:embeddedFont>
    <p:embeddedFont>
      <p:font typeface="Muli Bold Bold" panose="020B0604020202020204" charset="0"/>
      <p:regular r:id="rId26"/>
    </p:embeddedFont>
    <p:embeddedFont>
      <p:font typeface="Muli Regular" panose="020B0604020202020204" charset="0"/>
      <p:regular r:id="rId27"/>
    </p:embeddedFont>
    <p:embeddedFont>
      <p:font typeface="Muli Regular Bold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Space Mono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svg"/><Relationship Id="rId42" Type="http://schemas.openxmlformats.org/officeDocument/2006/relationships/image" Target="../media/image68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5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58.svg"/><Relationship Id="rId37" Type="http://schemas.openxmlformats.org/officeDocument/2006/relationships/image" Target="../media/image63.png"/><Relationship Id="rId40" Type="http://schemas.openxmlformats.org/officeDocument/2006/relationships/image" Target="../media/image66.sv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svg"/><Relationship Id="rId36" Type="http://schemas.openxmlformats.org/officeDocument/2006/relationships/image" Target="../media/image62.sv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53.png"/><Relationship Id="rId30" Type="http://schemas.openxmlformats.org/officeDocument/2006/relationships/image" Target="../media/image56.sv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8" Type="http://schemas.openxmlformats.org/officeDocument/2006/relationships/image" Target="../media/image7.svg"/><Relationship Id="rId3" Type="http://schemas.openxmlformats.org/officeDocument/2006/relationships/image" Target="../media/image31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40228" y="2157943"/>
            <a:ext cx="8073573" cy="68625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4428" y="397865"/>
            <a:ext cx="7640153" cy="302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1"/>
              </a:lnSpc>
            </a:pPr>
            <a:r>
              <a:rPr lang="en-US" sz="7174" spc="-71">
                <a:solidFill>
                  <a:srgbClr val="0048CD"/>
                </a:solidFill>
                <a:latin typeface="Muli Bold"/>
              </a:rPr>
              <a:t>Job Recommendation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428" y="3468461"/>
            <a:ext cx="8986197" cy="651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Team: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U18CO009   Keyur Tarsariya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U18CO010   Ganesh Jadhav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U18CO018   Shubham Shekhaliya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U18CO039   Jigar Nainuji</a:t>
            </a:r>
          </a:p>
          <a:p>
            <a:pPr>
              <a:lnSpc>
                <a:spcPts val="5727"/>
              </a:lnSpc>
            </a:pPr>
            <a:endParaRPr lang="en-US" sz="4091">
              <a:solidFill>
                <a:srgbClr val="0048CD"/>
              </a:solidFill>
              <a:latin typeface="Muli Regular"/>
            </a:endParaRP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Guide : 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Sankita J Patel</a:t>
            </a:r>
          </a:p>
          <a:p>
            <a:pPr>
              <a:lnSpc>
                <a:spcPts val="5727"/>
              </a:lnSpc>
              <a:spcBef>
                <a:spcPct val="0"/>
              </a:spcBef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Assistant Professor at NIT-Surat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811" y="2580153"/>
            <a:ext cx="15782989" cy="6633224"/>
            <a:chOff x="0" y="0"/>
            <a:chExt cx="6833827" cy="2872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3828" cy="2872099"/>
            </a:xfrm>
            <a:custGeom>
              <a:avLst/>
              <a:gdLst/>
              <a:ahLst/>
              <a:cxnLst/>
              <a:rect l="l" t="t" r="r" b="b"/>
              <a:pathLst>
                <a:path w="6833828" h="2872099">
                  <a:moveTo>
                    <a:pt x="6709367" y="2872099"/>
                  </a:moveTo>
                  <a:lnTo>
                    <a:pt x="124460" y="2872099"/>
                  </a:lnTo>
                  <a:cubicBezTo>
                    <a:pt x="55880" y="2872099"/>
                    <a:pt x="0" y="2816219"/>
                    <a:pt x="0" y="2747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9367" y="0"/>
                  </a:lnTo>
                  <a:cubicBezTo>
                    <a:pt x="6777948" y="0"/>
                    <a:pt x="6833828" y="55880"/>
                    <a:pt x="6833828" y="124460"/>
                  </a:cubicBezTo>
                  <a:lnTo>
                    <a:pt x="6833828" y="2747639"/>
                  </a:lnTo>
                  <a:cubicBezTo>
                    <a:pt x="6833828" y="2816219"/>
                    <a:pt x="6777948" y="2872099"/>
                    <a:pt x="6709367" y="2872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4659" y="3078762"/>
            <a:ext cx="7309341" cy="51836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41426" y="3078762"/>
            <a:ext cx="7287124" cy="51864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7277" y="682234"/>
            <a:ext cx="1521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Selection of Hyperparameters for Doc2Vec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1800" y="8346054"/>
            <a:ext cx="5706628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Accuracy vs. Window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476" y="1589712"/>
            <a:ext cx="4906124" cy="71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Muli Regular"/>
              </a:rPr>
              <a:t>Window Size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6228" y="8346055"/>
            <a:ext cx="4631531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 F1 - Score vs. Window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5616" y="9365230"/>
            <a:ext cx="89987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At constant Vector Size = 325 and epochs = 30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811" y="2580153"/>
            <a:ext cx="15782989" cy="6633224"/>
            <a:chOff x="0" y="0"/>
            <a:chExt cx="6833827" cy="2872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3828" cy="2872099"/>
            </a:xfrm>
            <a:custGeom>
              <a:avLst/>
              <a:gdLst/>
              <a:ahLst/>
              <a:cxnLst/>
              <a:rect l="l" t="t" r="r" b="b"/>
              <a:pathLst>
                <a:path w="6833828" h="2872099">
                  <a:moveTo>
                    <a:pt x="6709367" y="2872099"/>
                  </a:moveTo>
                  <a:lnTo>
                    <a:pt x="124460" y="2872099"/>
                  </a:lnTo>
                  <a:cubicBezTo>
                    <a:pt x="55880" y="2872099"/>
                    <a:pt x="0" y="2816219"/>
                    <a:pt x="0" y="2747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9367" y="0"/>
                  </a:lnTo>
                  <a:cubicBezTo>
                    <a:pt x="6777948" y="0"/>
                    <a:pt x="6833828" y="55880"/>
                    <a:pt x="6833828" y="124460"/>
                  </a:cubicBezTo>
                  <a:lnTo>
                    <a:pt x="6833828" y="2747639"/>
                  </a:lnTo>
                  <a:cubicBezTo>
                    <a:pt x="6833828" y="2816219"/>
                    <a:pt x="6777948" y="2872099"/>
                    <a:pt x="6709367" y="2872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0606" y="3080179"/>
            <a:ext cx="7122879" cy="51836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3549" y="3080179"/>
            <a:ext cx="7122879" cy="51836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7277" y="682234"/>
            <a:ext cx="1521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Selection of Hyperparameters for Doc2Vec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1800" y="8346054"/>
            <a:ext cx="5568456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Accuracy vs. Epochs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0606" y="1589712"/>
            <a:ext cx="1779508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Muli Regular"/>
              </a:rPr>
              <a:t>Epochs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20400" y="8368355"/>
            <a:ext cx="5235651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F1 - Score vs. Epochs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09773" y="9365230"/>
            <a:ext cx="91504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At constant Vector Size = 325 and Window = 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0005" y="2921533"/>
            <a:ext cx="13032043" cy="3794986"/>
            <a:chOff x="0" y="0"/>
            <a:chExt cx="5642704" cy="1643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2704" cy="1643179"/>
            </a:xfrm>
            <a:custGeom>
              <a:avLst/>
              <a:gdLst/>
              <a:ahLst/>
              <a:cxnLst/>
              <a:rect l="l" t="t" r="r" b="b"/>
              <a:pathLst>
                <a:path w="5642704" h="1643179">
                  <a:moveTo>
                    <a:pt x="5518244" y="1643179"/>
                  </a:moveTo>
                  <a:lnTo>
                    <a:pt x="124460" y="1643179"/>
                  </a:lnTo>
                  <a:cubicBezTo>
                    <a:pt x="55880" y="1643179"/>
                    <a:pt x="0" y="1587299"/>
                    <a:pt x="0" y="1518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18244" y="0"/>
                  </a:lnTo>
                  <a:cubicBezTo>
                    <a:pt x="5586824" y="0"/>
                    <a:pt x="5642704" y="55880"/>
                    <a:pt x="5642704" y="124460"/>
                  </a:cubicBezTo>
                  <a:lnTo>
                    <a:pt x="5642704" y="1518719"/>
                  </a:lnTo>
                  <a:cubicBezTo>
                    <a:pt x="5642704" y="1587299"/>
                    <a:pt x="5586824" y="1643179"/>
                    <a:pt x="5518244" y="16431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3616" y="3328175"/>
            <a:ext cx="12540768" cy="22836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277" y="682234"/>
            <a:ext cx="1118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Classification Result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81396" y="5878758"/>
            <a:ext cx="5926234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Comparison of result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8225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284198"/>
            <a:ext cx="8690222" cy="85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spc="-59">
                <a:solidFill>
                  <a:srgbClr val="0048CD"/>
                </a:solidFill>
                <a:latin typeface="Muli Bold"/>
              </a:rPr>
              <a:t>Clustering of Resume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207576" y="3347940"/>
            <a:ext cx="11080773" cy="393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What is the need for Clustering in our project?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Two-way recommendation system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Need to iterate each resume and It's Time-consuming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Make the cluster of various resumes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Find similarities between each cluster representative and job 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Choose a high similar cluster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basically, it will improve the time complexity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284198"/>
            <a:ext cx="8690222" cy="85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spc="-59">
                <a:solidFill>
                  <a:srgbClr val="0048CD"/>
                </a:solidFill>
                <a:latin typeface="Muli Bold"/>
              </a:rPr>
              <a:t>Clustering of Resume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207576" y="3254593"/>
            <a:ext cx="11080773" cy="34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Why are we doing clustering for resumes, not for the job description?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The job description has a job title that works as class and features extracted will work as a tag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Resume doesn't have any class name which can work as class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To make a group we need to use clustering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899142" y="8898142"/>
            <a:ext cx="720315" cy="720315"/>
            <a:chOff x="0" y="0"/>
            <a:chExt cx="960421" cy="9604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909094"/>
            <a:ext cx="12685169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The basic flow of Clustering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392608"/>
            <a:ext cx="15510285" cy="6505535"/>
            <a:chOff x="0" y="0"/>
            <a:chExt cx="6135156" cy="25732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35156" cy="2573291"/>
            </a:xfrm>
            <a:custGeom>
              <a:avLst/>
              <a:gdLst/>
              <a:ahLst/>
              <a:cxnLst/>
              <a:rect l="l" t="t" r="r" b="b"/>
              <a:pathLst>
                <a:path w="6135156" h="2573291">
                  <a:moveTo>
                    <a:pt x="6010696" y="2573290"/>
                  </a:moveTo>
                  <a:lnTo>
                    <a:pt x="124460" y="2573290"/>
                  </a:lnTo>
                  <a:cubicBezTo>
                    <a:pt x="55880" y="2573290"/>
                    <a:pt x="0" y="2517410"/>
                    <a:pt x="0" y="24488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10696" y="0"/>
                  </a:lnTo>
                  <a:cubicBezTo>
                    <a:pt x="6079276" y="0"/>
                    <a:pt x="6135156" y="55880"/>
                    <a:pt x="6135156" y="124460"/>
                  </a:cubicBezTo>
                  <a:lnTo>
                    <a:pt x="6135156" y="2448831"/>
                  </a:lnTo>
                  <a:cubicBezTo>
                    <a:pt x="6135156" y="2517411"/>
                    <a:pt x="6079276" y="2573291"/>
                    <a:pt x="6010696" y="25732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23288" y="3169603"/>
            <a:ext cx="12395654" cy="390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Clean and preprocess the resumes data</a:t>
            </a:r>
          </a:p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Extract features from resumes</a:t>
            </a:r>
          </a:p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K-mean need input in numerical only so we need to convert its features words into vectors</a:t>
            </a:r>
          </a:p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Cluster the large data of resumes using k-mean algorithm</a:t>
            </a:r>
          </a:p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Also, K-mean algorithm need an input value of </a:t>
            </a:r>
            <a:r>
              <a:rPr lang="en-US" sz="3200">
                <a:solidFill>
                  <a:srgbClr val="000000"/>
                </a:solidFill>
                <a:latin typeface="Muli Regular Bold"/>
              </a:rPr>
              <a:t>K</a:t>
            </a:r>
            <a:r>
              <a:rPr lang="en-US" sz="3200">
                <a:solidFill>
                  <a:srgbClr val="000000"/>
                </a:solidFill>
                <a:latin typeface="Muli Regular"/>
              </a:rPr>
              <a:t> which denotes the number of clusters we want to make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8023" y="2921533"/>
            <a:ext cx="9351953" cy="6633224"/>
            <a:chOff x="0" y="0"/>
            <a:chExt cx="4049273" cy="2872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9273" cy="2872099"/>
            </a:xfrm>
            <a:custGeom>
              <a:avLst/>
              <a:gdLst/>
              <a:ahLst/>
              <a:cxnLst/>
              <a:rect l="l" t="t" r="r" b="b"/>
              <a:pathLst>
                <a:path w="4049273" h="2872099">
                  <a:moveTo>
                    <a:pt x="3924813" y="2872099"/>
                  </a:moveTo>
                  <a:lnTo>
                    <a:pt x="124460" y="2872099"/>
                  </a:lnTo>
                  <a:cubicBezTo>
                    <a:pt x="55880" y="2872099"/>
                    <a:pt x="0" y="2816219"/>
                    <a:pt x="0" y="2747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4814" y="0"/>
                  </a:lnTo>
                  <a:cubicBezTo>
                    <a:pt x="3993393" y="0"/>
                    <a:pt x="4049273" y="55880"/>
                    <a:pt x="4049273" y="124460"/>
                  </a:cubicBezTo>
                  <a:lnTo>
                    <a:pt x="4049273" y="2747639"/>
                  </a:lnTo>
                  <a:cubicBezTo>
                    <a:pt x="4049273" y="2816219"/>
                    <a:pt x="3993393" y="2872099"/>
                    <a:pt x="3924814" y="2872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41970" y="3236155"/>
            <a:ext cx="8204061" cy="56268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277" y="682234"/>
            <a:ext cx="8799210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Clustering Result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1268" y="8791233"/>
            <a:ext cx="5404247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uli Regular"/>
              </a:rPr>
              <a:t>Squared Error vs value of 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236" y="1737980"/>
            <a:ext cx="592516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uli Regular"/>
              </a:rPr>
              <a:t>Elbow method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8799210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Clustered Resumes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58743" y="2625076"/>
            <a:ext cx="9351953" cy="7128524"/>
            <a:chOff x="0" y="0"/>
            <a:chExt cx="4049273" cy="3086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9273" cy="3086558"/>
            </a:xfrm>
            <a:custGeom>
              <a:avLst/>
              <a:gdLst/>
              <a:ahLst/>
              <a:cxnLst/>
              <a:rect l="l" t="t" r="r" b="b"/>
              <a:pathLst>
                <a:path w="4049273" h="3086558">
                  <a:moveTo>
                    <a:pt x="3924813" y="3086558"/>
                  </a:moveTo>
                  <a:lnTo>
                    <a:pt x="124460" y="3086558"/>
                  </a:lnTo>
                  <a:cubicBezTo>
                    <a:pt x="55880" y="3086558"/>
                    <a:pt x="0" y="3030678"/>
                    <a:pt x="0" y="29620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4814" y="0"/>
                  </a:lnTo>
                  <a:cubicBezTo>
                    <a:pt x="3993393" y="0"/>
                    <a:pt x="4049273" y="55880"/>
                    <a:pt x="4049273" y="124460"/>
                  </a:cubicBezTo>
                  <a:lnTo>
                    <a:pt x="4049273" y="2962098"/>
                  </a:lnTo>
                  <a:cubicBezTo>
                    <a:pt x="4049273" y="3030678"/>
                    <a:pt x="3993393" y="3086558"/>
                    <a:pt x="3924814" y="30865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869067" y="8705850"/>
            <a:ext cx="65498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clusters of resumes when we choose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uli Regular"/>
              </a:rPr>
              <a:t>k = 10 for k-mean algorithms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7527" y="2969583"/>
            <a:ext cx="8557762" cy="5520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538985" y="8671885"/>
            <a:ext cx="720315" cy="720315"/>
            <a:chOff x="0" y="0"/>
            <a:chExt cx="960421" cy="9604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468098" y="2046359"/>
            <a:ext cx="7447762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Completed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90783"/>
            <a:ext cx="9153660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Our progress on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8098" y="3119611"/>
            <a:ext cx="12715287" cy="237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data extracting, cleaning and preprocessing of data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Modified job description dataset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classification of The job description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clustering of resumes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8098" y="5932971"/>
            <a:ext cx="7447762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098" y="7021110"/>
            <a:ext cx="12715287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Improve clustering of resumes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uli Regular"/>
              </a:rPr>
              <a:t>Implement similarity part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5341" y="392197"/>
            <a:ext cx="1226719" cy="17037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9226" y="670614"/>
            <a:ext cx="1827384" cy="14253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344334" y="8203026"/>
            <a:ext cx="1832673" cy="17227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580736" y="666123"/>
            <a:ext cx="1856948" cy="14298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8735" y="8318447"/>
            <a:ext cx="1419986" cy="10791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276669" y="429412"/>
            <a:ext cx="1984001" cy="16665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438996" y="790577"/>
            <a:ext cx="1695320" cy="13053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892800" y="8530534"/>
            <a:ext cx="1251200" cy="12324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778282" y="547843"/>
            <a:ext cx="2356399" cy="17908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4989227" y="716439"/>
            <a:ext cx="1682359" cy="13795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6198735" y="4851040"/>
            <a:ext cx="1060565" cy="10287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408246" y="6446898"/>
            <a:ext cx="2027787" cy="12775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468766" y="8858042"/>
            <a:ext cx="2346586" cy="106769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9990" y="6537282"/>
            <a:ext cx="1740856" cy="109673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3844741" y="7813697"/>
            <a:ext cx="1344204" cy="180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5603053" y="2944519"/>
            <a:ext cx="1125964" cy="11607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103050" y="2642763"/>
            <a:ext cx="1851301" cy="124962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206554" y="4650213"/>
            <a:ext cx="1644291" cy="9865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9998347" y="8113556"/>
            <a:ext cx="930265" cy="1722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5830406" y="7921634"/>
            <a:ext cx="1545072" cy="187281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602942" y="3020719"/>
            <a:ext cx="4723430" cy="102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Thank You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>
            <a:fillRect/>
          </a:stretch>
        </p:blipFill>
        <p:spPr>
          <a:xfrm>
            <a:off x="11741583" y="8675503"/>
            <a:ext cx="1545072" cy="9424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10401" y="4986547"/>
            <a:ext cx="12746080" cy="13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A big Thanks to Dr Sankita J Patel for giving us the opportunity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45207" y="3781519"/>
            <a:ext cx="9824084" cy="258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525" lvl="1" indent="-318763">
              <a:lnSpc>
                <a:spcPts val="4134"/>
              </a:lnSpc>
              <a:buFont typeface="Arial"/>
              <a:buChar char="•"/>
            </a:pPr>
            <a:r>
              <a:rPr lang="en-US" sz="2952">
                <a:solidFill>
                  <a:srgbClr val="FFFFFF"/>
                </a:solidFill>
                <a:latin typeface="Muli Regular"/>
              </a:rPr>
              <a:t>Problem Statement</a:t>
            </a:r>
          </a:p>
          <a:p>
            <a:pPr>
              <a:lnSpc>
                <a:spcPts val="4134"/>
              </a:lnSpc>
            </a:pPr>
            <a:endParaRPr lang="en-US" sz="2952">
              <a:solidFill>
                <a:srgbClr val="FFFFFF"/>
              </a:solidFill>
              <a:latin typeface="Muli Regular"/>
            </a:endParaRPr>
          </a:p>
          <a:p>
            <a:pPr marL="637525" lvl="1" indent="-318763">
              <a:lnSpc>
                <a:spcPts val="4134"/>
              </a:lnSpc>
              <a:buFont typeface="Arial"/>
              <a:buChar char="•"/>
            </a:pPr>
            <a:r>
              <a:rPr lang="en-US" sz="2952">
                <a:solidFill>
                  <a:srgbClr val="FFFFFF"/>
                </a:solidFill>
                <a:latin typeface="Muli Regular"/>
              </a:rPr>
              <a:t>Proposed work</a:t>
            </a:r>
          </a:p>
          <a:p>
            <a:pPr>
              <a:lnSpc>
                <a:spcPts val="4134"/>
              </a:lnSpc>
            </a:pPr>
            <a:endParaRPr lang="en-US" sz="2952">
              <a:solidFill>
                <a:srgbClr val="FFFFFF"/>
              </a:solidFill>
              <a:latin typeface="Muli Regular"/>
            </a:endParaRPr>
          </a:p>
          <a:p>
            <a:pPr>
              <a:lnSpc>
                <a:spcPts val="4134"/>
              </a:lnSpc>
            </a:pPr>
            <a:endParaRPr lang="en-US" sz="2952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Recap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5516597" y="3637974"/>
            <a:ext cx="2802826" cy="20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6"/>
              </a:lnSpc>
              <a:spcBef>
                <a:spcPct val="0"/>
              </a:spcBef>
            </a:pPr>
            <a:endParaRPr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1606" y="915346"/>
            <a:ext cx="7640153" cy="101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1"/>
              </a:lnSpc>
            </a:pPr>
            <a:r>
              <a:rPr lang="en-US" sz="7174" spc="-71">
                <a:solidFill>
                  <a:srgbClr val="FFFFFF"/>
                </a:solidFill>
                <a:latin typeface="Muli Bold"/>
              </a:rPr>
              <a:t>Main Challanges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606" y="3135908"/>
            <a:ext cx="7082849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endParaRPr/>
          </a:p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uli Regular"/>
              </a:rPr>
              <a:t>Accurately </a:t>
            </a:r>
            <a:r>
              <a:rPr lang="en-US" sz="3199">
                <a:solidFill>
                  <a:srgbClr val="FFFFFF"/>
                </a:solidFill>
                <a:latin typeface="Muli Regular Bold"/>
              </a:rPr>
              <a:t>Extraction the data from resume</a:t>
            </a:r>
          </a:p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uli Regular Bold"/>
              </a:rPr>
              <a:t>Efficiently classified the job descriptions and Efficiently clustered the resumes.</a:t>
            </a:r>
          </a:p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uli Regular Bold"/>
              </a:rPr>
              <a:t>Recommend the top-n matching items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226" y="191930"/>
            <a:ext cx="7619758" cy="9903139"/>
            <a:chOff x="0" y="0"/>
            <a:chExt cx="2744650" cy="3567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4650" cy="3567128"/>
            </a:xfrm>
            <a:custGeom>
              <a:avLst/>
              <a:gdLst/>
              <a:ahLst/>
              <a:cxnLst/>
              <a:rect l="l" t="t" r="r" b="b"/>
              <a:pathLst>
                <a:path w="2744650" h="3567128">
                  <a:moveTo>
                    <a:pt x="2620190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0190" y="0"/>
                  </a:lnTo>
                  <a:cubicBezTo>
                    <a:pt x="2688770" y="0"/>
                    <a:pt x="2744650" y="55880"/>
                    <a:pt x="2744650" y="124460"/>
                  </a:cubicBezTo>
                  <a:lnTo>
                    <a:pt x="2744650" y="3442668"/>
                  </a:lnTo>
                  <a:cubicBezTo>
                    <a:pt x="2744650" y="3511248"/>
                    <a:pt x="2688770" y="3567128"/>
                    <a:pt x="2620190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6538985" y="8671885"/>
            <a:ext cx="720315" cy="720315"/>
            <a:chOff x="0" y="0"/>
            <a:chExt cx="960421" cy="9604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930" r="1369"/>
          <a:stretch>
            <a:fillRect/>
          </a:stretch>
        </p:blipFill>
        <p:spPr>
          <a:xfrm>
            <a:off x="9215714" y="455524"/>
            <a:ext cx="7026782" cy="9375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0824" y="748395"/>
            <a:ext cx="7152640" cy="148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 Bold"/>
              </a:rPr>
              <a:t>Proposed 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99363" y="630442"/>
            <a:ext cx="5759937" cy="8627858"/>
            <a:chOff x="0" y="0"/>
            <a:chExt cx="2381406" cy="35671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1406" cy="3567128"/>
            </a:xfrm>
            <a:custGeom>
              <a:avLst/>
              <a:gdLst/>
              <a:ahLst/>
              <a:cxnLst/>
              <a:rect l="l" t="t" r="r" b="b"/>
              <a:pathLst>
                <a:path w="2381406" h="3567128">
                  <a:moveTo>
                    <a:pt x="2256946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56946" y="0"/>
                  </a:lnTo>
                  <a:cubicBezTo>
                    <a:pt x="2325526" y="0"/>
                    <a:pt x="2381406" y="55880"/>
                    <a:pt x="2381406" y="124460"/>
                  </a:cubicBezTo>
                  <a:lnTo>
                    <a:pt x="2381406" y="3442668"/>
                  </a:lnTo>
                  <a:cubicBezTo>
                    <a:pt x="2381406" y="3511248"/>
                    <a:pt x="2325526" y="3567128"/>
                    <a:pt x="2256946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09367" y="630442"/>
            <a:ext cx="4739929" cy="86278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4667" y="1085850"/>
            <a:ext cx="7001138" cy="73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Data 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670" y="2505623"/>
            <a:ext cx="11664303" cy="616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endParaRPr/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Transforming into lower case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Individual words are extracted and tokenized with the help of white spaces and line breaks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stemming and lemmatization are performed to convert the given word into a root word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Elimination of white spaces, newline and punctuation marks.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Removal of stop-words such as ”a”, ”an”, ”the” etc.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Removal of non-ASCII keywords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99363" y="829571"/>
            <a:ext cx="5759937" cy="8627858"/>
            <a:chOff x="0" y="0"/>
            <a:chExt cx="2381406" cy="35671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1406" cy="3567128"/>
            </a:xfrm>
            <a:custGeom>
              <a:avLst/>
              <a:gdLst/>
              <a:ahLst/>
              <a:cxnLst/>
              <a:rect l="l" t="t" r="r" b="b"/>
              <a:pathLst>
                <a:path w="2381406" h="3567128">
                  <a:moveTo>
                    <a:pt x="2256946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56946" y="0"/>
                  </a:lnTo>
                  <a:cubicBezTo>
                    <a:pt x="2325526" y="0"/>
                    <a:pt x="2381406" y="55880"/>
                    <a:pt x="2381406" y="124460"/>
                  </a:cubicBezTo>
                  <a:lnTo>
                    <a:pt x="2381406" y="3442668"/>
                  </a:lnTo>
                  <a:cubicBezTo>
                    <a:pt x="2381406" y="3511248"/>
                    <a:pt x="2325526" y="3567128"/>
                    <a:pt x="2256946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09367" y="829571"/>
            <a:ext cx="4739929" cy="86278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3717" y="1088172"/>
            <a:ext cx="7188602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Extracting Information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877" y="2159616"/>
            <a:ext cx="7645241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Extract the information from the resume 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Name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Skills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Email address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Phone number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77" y="5086350"/>
            <a:ext cx="764524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Methods 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regex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uli Regular"/>
              </a:rPr>
              <a:t>Pos Tagging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 Classification of Job description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426157" y="3820826"/>
            <a:ext cx="11080773" cy="393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What is the need for Classification in our project?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Labelled job description data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Multiclass classification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Muli Regular"/>
            </a:endParaRPr>
          </a:p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Different Classifiers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Multinomial Logistic regression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Support Vector Machine</a:t>
            </a:r>
          </a:p>
          <a:p>
            <a:pPr marL="1209120" lvl="2" indent="-403040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Multinomial Naive Bayes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Doc2Vec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683920" y="4074889"/>
            <a:ext cx="8315678" cy="14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Feature Extraction</a:t>
            </a:r>
          </a:p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Convert word into numerical values</a:t>
            </a:r>
          </a:p>
          <a:p>
            <a:pPr marL="604560" lvl="1" indent="-30228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Different hyperparameter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506" y="2580153"/>
            <a:ext cx="15782989" cy="6633224"/>
            <a:chOff x="0" y="0"/>
            <a:chExt cx="6833827" cy="2872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3828" cy="2872099"/>
            </a:xfrm>
            <a:custGeom>
              <a:avLst/>
              <a:gdLst/>
              <a:ahLst/>
              <a:cxnLst/>
              <a:rect l="l" t="t" r="r" b="b"/>
              <a:pathLst>
                <a:path w="6833828" h="2872099">
                  <a:moveTo>
                    <a:pt x="6709367" y="2872099"/>
                  </a:moveTo>
                  <a:lnTo>
                    <a:pt x="124460" y="2872099"/>
                  </a:lnTo>
                  <a:cubicBezTo>
                    <a:pt x="55880" y="2872099"/>
                    <a:pt x="0" y="2816219"/>
                    <a:pt x="0" y="2747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9367" y="0"/>
                  </a:lnTo>
                  <a:cubicBezTo>
                    <a:pt x="6777948" y="0"/>
                    <a:pt x="6833828" y="55880"/>
                    <a:pt x="6833828" y="124460"/>
                  </a:cubicBezTo>
                  <a:lnTo>
                    <a:pt x="6833828" y="2747639"/>
                  </a:lnTo>
                  <a:cubicBezTo>
                    <a:pt x="6833828" y="2816219"/>
                    <a:pt x="6777948" y="2872099"/>
                    <a:pt x="6709367" y="2872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628" y="3075929"/>
            <a:ext cx="7101228" cy="51864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50862" y="3075929"/>
            <a:ext cx="7101228" cy="51864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7277" y="682234"/>
            <a:ext cx="1521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Selection of Hyperparameters for Doc2Vec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1264" y="8354502"/>
            <a:ext cx="6278582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Accuracy vs. Vector Size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2448" y="1589712"/>
            <a:ext cx="4270152" cy="71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Muli Regular"/>
              </a:rPr>
              <a:t>Vector Size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5600" y="8354502"/>
            <a:ext cx="5780288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F1 - Score vs. Vector Size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4482" y="9365230"/>
            <a:ext cx="81010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At constant window = 10 and epochs = 30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524</Words>
  <Application>Microsoft Office PowerPoint</Application>
  <PresentationFormat>Custom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Open Sans Light</vt:lpstr>
      <vt:lpstr>Space Mono</vt:lpstr>
      <vt:lpstr>Muli Regular Bold</vt:lpstr>
      <vt:lpstr>Muli Regular</vt:lpstr>
      <vt:lpstr>Muli Bold Bold</vt:lpstr>
      <vt:lpstr>Muli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Year Project Phase 3</dc:title>
  <cp:lastModifiedBy>Shubham Shekhaliya</cp:lastModifiedBy>
  <cp:revision>2</cp:revision>
  <dcterms:created xsi:type="dcterms:W3CDTF">2006-08-16T00:00:00Z</dcterms:created>
  <dcterms:modified xsi:type="dcterms:W3CDTF">2022-03-17T08:09:30Z</dcterms:modified>
  <dc:identifier>DAE7JRBp-U8</dc:identifier>
</cp:coreProperties>
</file>